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5" r:id="rId4"/>
    <p:sldId id="283" r:id="rId5"/>
    <p:sldId id="284" r:id="rId6"/>
    <p:sldId id="288" r:id="rId7"/>
    <p:sldId id="289" r:id="rId8"/>
    <p:sldId id="290" r:id="rId9"/>
    <p:sldId id="267" r:id="rId10"/>
    <p:sldId id="285" r:id="rId11"/>
    <p:sldId id="278" r:id="rId12"/>
    <p:sldId id="275" r:id="rId13"/>
    <p:sldId id="282" r:id="rId14"/>
    <p:sldId id="291" r:id="rId15"/>
    <p:sldId id="281" r:id="rId16"/>
    <p:sldId id="259" r:id="rId17"/>
    <p:sldId id="272" r:id="rId18"/>
    <p:sldId id="273" r:id="rId19"/>
    <p:sldId id="274" r:id="rId20"/>
    <p:sldId id="264" r:id="rId21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23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E3D43"/>
    <a:srgbClr val="4BACC6"/>
    <a:srgbClr val="327A5D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63" autoAdjust="0"/>
  </p:normalViewPr>
  <p:slideViewPr>
    <p:cSldViewPr>
      <p:cViewPr varScale="1">
        <p:scale>
          <a:sx n="96" d="100"/>
          <a:sy n="96" d="100"/>
        </p:scale>
        <p:origin x="101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0DF45-9072-4011-B3C2-A37F63827637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2D0F1-BC5B-44DA-A59C-04A38B94A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3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발표는 </a:t>
            </a:r>
            <a:r>
              <a:rPr lang="ko-KR" altLang="en-US" dirty="0" err="1"/>
              <a:t>이순서대로</a:t>
            </a:r>
            <a:r>
              <a:rPr lang="ko-KR" altLang="en-US" dirty="0"/>
              <a:t> 진행이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92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05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9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단계별 내용은 설명하지 않고 실패로 바로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7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6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광고판 별 통계 </a:t>
            </a:r>
            <a:r>
              <a:rPr lang="en-US" altLang="ko-KR" dirty="0"/>
              <a:t>– </a:t>
            </a:r>
            <a:r>
              <a:rPr lang="ko-KR" altLang="en-US" dirty="0"/>
              <a:t>시간대별 통계를 통해 인식을 실패했을 경우 해당 시간에 가장 많이 인식된 특성에 따라 광고 제공</a:t>
            </a:r>
            <a:endParaRPr lang="en-US" altLang="ko-KR" dirty="0"/>
          </a:p>
          <a:p>
            <a:r>
              <a:rPr lang="ko-KR" altLang="en-US" dirty="0"/>
              <a:t>광고 통계 </a:t>
            </a:r>
            <a:r>
              <a:rPr lang="en-US" altLang="ko-KR" dirty="0"/>
              <a:t>– </a:t>
            </a:r>
            <a:r>
              <a:rPr lang="ko-KR" altLang="en-US" dirty="0"/>
              <a:t>사용자의 관심지수 통계를 사용자에게 인기 광고 순위 형태와 광고주에게 피드백을 제공할 수 있도록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2D0F1-BC5B-44DA-A59C-04A38B94AF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0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1BE9-262A-4101-A01C-940EF754862F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09B6-7731-4D4E-90F1-8D7272BAAB0E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9DEC-4382-493D-8C85-DBB2BCF84A94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13C8-96C9-4D5F-A192-103333996EC0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B7E3-74E1-4957-A7A0-D3874EEC7DBD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E074-D497-4FA9-8421-E5B1B85914D8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E5F-6004-4D4C-BA68-F1F78132C757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7597-03B9-45D3-BA9C-B4A8E12ED613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1BEB-B925-42AE-81EC-A855E298A395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972E-73F3-42A2-8CB4-680FCBBFF9C2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947B-E757-44B3-93CB-8AB5CE8999C6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565F-0DDB-4530-BFDA-CA5909801693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sannyuni3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NHxezPi1I" TargetMode="External"/><Relationship Id="rId2" Type="http://schemas.openxmlformats.org/officeDocument/2006/relationships/hyperlink" Target="https://www.youtube.com/watch?v=DIGwweDJCB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doftyping.wordpress.com/2017/05/27/python-mysq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ACA444-0055-48C0-97E5-8C7B8CD56568}"/>
              </a:ext>
            </a:extLst>
          </p:cNvPr>
          <p:cNvSpPr txBox="1"/>
          <p:nvPr/>
        </p:nvSpPr>
        <p:spPr>
          <a:xfrm>
            <a:off x="5751381" y="3881652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학번</a:t>
            </a:r>
            <a:r>
              <a:rPr lang="en-US" altLang="ko-KR" sz="105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             </a:t>
            </a:r>
            <a:r>
              <a:rPr lang="ko-KR" altLang="en-US" sz="105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105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      </a:t>
            </a:r>
            <a:r>
              <a:rPr lang="ko-KR" altLang="en-US" sz="105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교수</a:t>
            </a:r>
            <a:endParaRPr lang="en-US" altLang="ko-KR" sz="1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2017150041       </a:t>
            </a:r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허상윤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김영곤</a:t>
            </a:r>
            <a:endParaRPr lang="en-US" altLang="ko-KR" sz="1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2015150002      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고영상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김영곤</a:t>
            </a:r>
            <a:endParaRPr lang="en-US" altLang="ko-KR" sz="1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2017156033      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장윤주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ko-KR" altLang="en-US" sz="14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김영곤</a:t>
            </a:r>
            <a:endParaRPr lang="ko-KR" altLang="en-US" sz="1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5ACEF2-E986-4762-B7C2-9401A93C18CF}"/>
              </a:ext>
            </a:extLst>
          </p:cNvPr>
          <p:cNvCxnSpPr/>
          <p:nvPr/>
        </p:nvCxnSpPr>
        <p:spPr>
          <a:xfrm>
            <a:off x="147354" y="1755825"/>
            <a:ext cx="898724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FE1CC0-637F-47F5-8F82-A5A5EF752300}"/>
              </a:ext>
            </a:extLst>
          </p:cNvPr>
          <p:cNvSpPr txBox="1"/>
          <p:nvPr/>
        </p:nvSpPr>
        <p:spPr>
          <a:xfrm>
            <a:off x="0" y="1179469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Twin</a:t>
            </a:r>
            <a:r>
              <a:rPr lang="ko-KR" altLang="en-US" sz="2800" b="1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맞춤형 스마트 광고판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3BD61-DB60-4FA5-BED9-14AA2FD7B7F2}"/>
              </a:ext>
            </a:extLst>
          </p:cNvPr>
          <p:cNvSpPr txBox="1"/>
          <p:nvPr/>
        </p:nvSpPr>
        <p:spPr>
          <a:xfrm>
            <a:off x="-1016" y="1779662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Customized Smart Ad panel Using Digital Twin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1D15BB-A489-477D-8DFE-A9D10AF4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27268-DCAB-4F6A-9C02-FA593303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DE77FB-B127-40F5-A8FD-64AE712928A0}"/>
              </a:ext>
            </a:extLst>
          </p:cNvPr>
          <p:cNvCxnSpPr>
            <a:cxnSpLocks/>
          </p:cNvCxnSpPr>
          <p:nvPr/>
        </p:nvCxnSpPr>
        <p:spPr>
          <a:xfrm>
            <a:off x="2339752" y="457200"/>
            <a:ext cx="6552728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330C06-6D52-42FD-B21B-8D69E2B1C0B6}"/>
              </a:ext>
            </a:extLst>
          </p:cNvPr>
          <p:cNvSpPr txBox="1"/>
          <p:nvPr/>
        </p:nvSpPr>
        <p:spPr>
          <a:xfrm>
            <a:off x="260566" y="257146"/>
            <a:ext cx="222320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89BFB2-BD55-4B54-9C07-A31F11A6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67" y="718811"/>
            <a:ext cx="7306265" cy="43100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233B9C-FB13-4B3D-B9F7-F1E49E9E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" y="1426876"/>
            <a:ext cx="701185" cy="383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912872-888B-4D40-871B-4801355F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7" y="3256497"/>
            <a:ext cx="1905487" cy="955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2C603F-D3D5-46EC-92EB-A4F23D1A9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762" y="3709386"/>
            <a:ext cx="628708" cy="5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CDCBEB7-91AE-4D54-8F34-1E12503A6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3883"/>
              </p:ext>
            </p:extLst>
          </p:nvPr>
        </p:nvGraphicFramePr>
        <p:xfrm>
          <a:off x="1186347" y="1059586"/>
          <a:ext cx="6770412" cy="335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210">
                  <a:extLst>
                    <a:ext uri="{9D8B030D-6E8A-4147-A177-3AD203B41FA5}">
                      <a16:colId xmlns:a16="http://schemas.microsoft.com/office/drawing/2014/main" val="624320286"/>
                    </a:ext>
                  </a:extLst>
                </a:gridCol>
              </a:tblGrid>
              <a:tr h="439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대상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환경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OS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Windows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 + Raspbian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6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Program Language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Python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70788"/>
                  </a:ext>
                </a:extLst>
              </a:tr>
              <a:tr h="6019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RPi3 + Pi Camera + 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10.1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인치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1024*600 HDMI LCD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29274"/>
                  </a:ext>
                </a:extLst>
              </a:tr>
              <a:tr h="5008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Database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MySQL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19850"/>
                  </a:ext>
                </a:extLst>
              </a:tr>
              <a:tr h="5049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3D Modeling</a:t>
                      </a: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catia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663422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24DCBC-18AA-4BAE-A043-6F70E041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11E504-C90B-49D2-8B9D-2BFCB2F964E6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EB77E9-0E42-4D99-AB32-C5EA859B1F4E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25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CCD304-5509-4A2B-8D47-482FA54C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5228">
            <a:off x="635167" y="3401628"/>
            <a:ext cx="1235422" cy="79484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F8CC40E-AE9A-4128-B430-CE8D508F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C9340-5177-4FF6-AF5B-72C7D88D2AB9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방법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D135C7-9F3D-4429-8E91-DE91A855C5B4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00C507B-4024-4CB6-BDEE-36D85B0DFA04}"/>
              </a:ext>
            </a:extLst>
          </p:cNvPr>
          <p:cNvSpPr txBox="1">
            <a:spLocks/>
          </p:cNvSpPr>
          <p:nvPr/>
        </p:nvSpPr>
        <p:spPr>
          <a:xfrm>
            <a:off x="943772" y="771550"/>
            <a:ext cx="8495940" cy="4114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얼굴인식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검증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파악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- 1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OpenCV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및 성별 분석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50%)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- 2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 및 성별 분석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30%)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- 3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연령대별 특성 추출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2,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정보가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단계와 다름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인식 실패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시간대별 인기 광고 자동 출력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71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CEFDC0-1153-472C-9BE2-7701BC51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775447"/>
            <a:ext cx="8495940" cy="38607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트윈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대상의 데이터 수집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2) 3D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디지털 트윈 구현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광고판에 송출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생생한 정보 제공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4) 3D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모델링은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CATIA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B20C5-3C9E-41EC-990C-39E639B3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01F08-69FC-4A84-8F5B-8306FCAEBFDA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0B3BE6-403B-40DA-B114-2CC504961EDF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712F36D-F93D-4058-A33C-7F73510A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88" y="3189974"/>
            <a:ext cx="5976664" cy="1494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5DBBB3-20C6-4E52-A956-DDDED047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019" y="3419465"/>
            <a:ext cx="1154261" cy="736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1ED301-92EB-41D1-9BED-3D13BB709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098" y="3800569"/>
            <a:ext cx="672729" cy="8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9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CEFDC0-1153-472C-9BE2-7701BC51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775447"/>
            <a:ext cx="8495940" cy="38607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제어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API(web)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1) Python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장고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(Django)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광고판 실시간 모니터링 및 제어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B20C5-3C9E-41EC-990C-39E639B3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01F08-69FC-4A84-8F5B-8306FCAEBFDA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0B3BE6-403B-40DA-B114-2CC504961EDF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8D2F7C4-BFA7-4A46-B728-16C9D3AC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542085"/>
            <a:ext cx="31432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2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7F3F7B-B5E5-4A7E-BAE2-B0F64C438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775447"/>
            <a:ext cx="8495940" cy="38607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24E15-EC55-4C22-993C-C7760170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62CB5-17B1-4577-99F1-E03B37946137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FFB6DD-1A90-4CC8-9C22-B2DAFC23E1BB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615E95-92DD-44FA-966F-27C8DA4A4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430518"/>
              </p:ext>
            </p:extLst>
          </p:nvPr>
        </p:nvGraphicFramePr>
        <p:xfrm>
          <a:off x="1128597" y="1290714"/>
          <a:ext cx="6886805" cy="3284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759">
                  <a:extLst>
                    <a:ext uri="{9D8B030D-6E8A-4147-A177-3AD203B41FA5}">
                      <a16:colId xmlns:a16="http://schemas.microsoft.com/office/drawing/2014/main" val="62432028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광고판 별 통계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광고 통계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8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광고판 별 인식 결과 통계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광고 별 관심지수 통계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터치 횟수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QR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코드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8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인식 실패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-&gt;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통계 바탕 광고 송출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인기 광고 순위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광고주에게 알림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70788"/>
                  </a:ext>
                </a:extLst>
              </a:tr>
              <a:tr h="447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적절한 광고 송출 가능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피드백이 반영된 광고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29274"/>
                  </a:ext>
                </a:extLst>
              </a:tr>
              <a:tr h="61527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Python-MySQL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연동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MySQL Workbench 8.0 CE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4770" marR="64770" marT="17908" marB="1790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1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99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E21A88-B6C9-48C1-92B5-DDD8743F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0D898-8B3C-423C-B697-270B8A4A8159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분담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FADBB6-F1D9-4426-BC1F-74655CF2B2CA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1675611-DA3A-4565-B8DF-3796E740D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106467"/>
              </p:ext>
            </p:extLst>
          </p:nvPr>
        </p:nvGraphicFramePr>
        <p:xfrm>
          <a:off x="971599" y="918865"/>
          <a:ext cx="7200801" cy="3560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237">
                  <a:extLst>
                    <a:ext uri="{9D8B030D-6E8A-4147-A177-3AD203B41FA5}">
                      <a16:colId xmlns:a16="http://schemas.microsoft.com/office/drawing/2014/main" val="624320286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4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허상윤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고영상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장윤주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8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자료수집</a:t>
                      </a:r>
                    </a:p>
                  </a:txBody>
                  <a:tcPr marL="94283" marR="94283" marT="49024" marB="49024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인식 라이브러리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Network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인식 라이브러리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NAVER API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Digital Twin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3D Modeling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51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      계</a:t>
                      </a:r>
                    </a:p>
                  </a:txBody>
                  <a:tcPr marL="94283" marR="94283" marT="49024" marB="49024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검증 설계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 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DB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스키마 설계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인식 설계 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제어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 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UI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Digital Twin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플랫폼 설계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설계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70788"/>
                  </a:ext>
                </a:extLst>
              </a:tr>
              <a:tr h="9394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      현</a:t>
                      </a:r>
                    </a:p>
                  </a:txBody>
                  <a:tcPr marL="94283" marR="94283" marT="49024" marB="49024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검증 기능 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통계기능 구현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인식 기능 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제어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UI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다시 보기 기능 구현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UI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구현 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29274"/>
                  </a:ext>
                </a:extLst>
              </a:tr>
              <a:tr h="51175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테스트</a:t>
                      </a:r>
                    </a:p>
                  </a:txBody>
                  <a:tcPr marL="94283" marR="94283" marT="49024" marB="49024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통합테스트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 marL="94283" marR="94283" marT="49024" marB="49024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1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27907-2588-4956-9056-27B387FE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34324"/>
            <a:ext cx="7193903" cy="267485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6862E-1761-4C6D-90E9-0AFB64CE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CEDD4-AE09-45AA-9C12-9F8E61413B10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EFA9DD-B9DE-40BF-8F07-08F0425A387C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6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6DB2E5A-511B-4EDE-A575-1E19C375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763195"/>
            <a:ext cx="7488832" cy="4380305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https://github.com/sannyuni33</a:t>
            </a:r>
            <a:endParaRPr lang="ko-KR" altLang="en-US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891085-8434-4B2A-AE08-480B9472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9622"/>
            <a:ext cx="7416824" cy="36103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2EF62-53B4-4AF9-86A5-812C8170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D64EB-B55B-42EE-B426-32DDB66AB149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D4676F-A77E-4F56-8258-F725A8447DF9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81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6DAAAC-8890-4E31-A5DA-A66C3ECB017F}"/>
              </a:ext>
            </a:extLst>
          </p:cNvPr>
          <p:cNvSpPr/>
          <p:nvPr/>
        </p:nvSpPr>
        <p:spPr>
          <a:xfrm>
            <a:off x="1547664" y="1133331"/>
            <a:ext cx="8928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https://www.youtube.com/watch?v=DIGwweDJCBk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카메라 영상처리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4FD372-A5F2-4477-B51D-4AE119141952}"/>
              </a:ext>
            </a:extLst>
          </p:cNvPr>
          <p:cNvSpPr/>
          <p:nvPr/>
        </p:nvSpPr>
        <p:spPr>
          <a:xfrm>
            <a:off x="1547664" y="2248584"/>
            <a:ext cx="7681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https://www.youtube.com/watch?v=3LNHxezPi1I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얼굴인식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 python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9C7A14-9C1F-4506-9EEC-9BA761032D88}"/>
              </a:ext>
            </a:extLst>
          </p:cNvPr>
          <p:cNvSpPr/>
          <p:nvPr/>
        </p:nvSpPr>
        <p:spPr>
          <a:xfrm>
            <a:off x="1547664" y="3363837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4"/>
              </a:rPr>
              <a:t>https://godoftyping.wordpress.com/2017/05/27/python-mysql/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3F42D-FDD7-48DF-AE8F-3E07B15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0A4CC-03F0-419F-84F9-29F58569D831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D84DDF-B9A3-4043-B1E0-E8180D5A54D7}"/>
              </a:ext>
            </a:extLst>
          </p:cNvPr>
          <p:cNvCxnSpPr>
            <a:cxnSpLocks/>
          </p:cNvCxnSpPr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8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727338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21" y="72733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81589" y="771550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2925E-A002-4ED0-897C-5F2FCC72F3D3}"/>
              </a:ext>
            </a:extLst>
          </p:cNvPr>
          <p:cNvSpPr txBox="1"/>
          <p:nvPr/>
        </p:nvSpPr>
        <p:spPr>
          <a:xfrm>
            <a:off x="2483721" y="122444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CE7BB-7F6B-4D3E-B70F-38FF46B08EA9}"/>
              </a:ext>
            </a:extLst>
          </p:cNvPr>
          <p:cNvSpPr txBox="1"/>
          <p:nvPr/>
        </p:nvSpPr>
        <p:spPr>
          <a:xfrm>
            <a:off x="3481589" y="1268657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연구 및 사례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5733D-BCF9-47CC-B9E1-BA2B2320A655}"/>
              </a:ext>
            </a:extLst>
          </p:cNvPr>
          <p:cNvSpPr txBox="1"/>
          <p:nvPr/>
        </p:nvSpPr>
        <p:spPr>
          <a:xfrm>
            <a:off x="2483721" y="1721552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9FDA1E-311A-42FC-969B-D781D3E1BE8B}"/>
              </a:ext>
            </a:extLst>
          </p:cNvPr>
          <p:cNvSpPr txBox="1"/>
          <p:nvPr/>
        </p:nvSpPr>
        <p:spPr>
          <a:xfrm>
            <a:off x="3481589" y="1765764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수행 시나리오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795D5D-BE91-40B3-B782-752B27CFCA1C}"/>
              </a:ext>
            </a:extLst>
          </p:cNvPr>
          <p:cNvSpPr txBox="1"/>
          <p:nvPr/>
        </p:nvSpPr>
        <p:spPr>
          <a:xfrm>
            <a:off x="2483721" y="2218659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151C0B-750E-4F15-9D2F-F5710927003C}"/>
              </a:ext>
            </a:extLst>
          </p:cNvPr>
          <p:cNvSpPr txBox="1"/>
          <p:nvPr/>
        </p:nvSpPr>
        <p:spPr>
          <a:xfrm>
            <a:off x="3472078" y="2738929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개발 방법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E039FE-5D48-4FA0-9BEA-469DFF90347F}"/>
              </a:ext>
            </a:extLst>
          </p:cNvPr>
          <p:cNvSpPr txBox="1"/>
          <p:nvPr/>
        </p:nvSpPr>
        <p:spPr>
          <a:xfrm>
            <a:off x="2483721" y="27157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48589-9D8A-4BF6-90E3-587AA5ECAB2C}"/>
              </a:ext>
            </a:extLst>
          </p:cNvPr>
          <p:cNvSpPr txBox="1"/>
          <p:nvPr/>
        </p:nvSpPr>
        <p:spPr>
          <a:xfrm>
            <a:off x="3472078" y="3236036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분담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80C780-FECF-46A6-9577-948D5D99EBB7}"/>
              </a:ext>
            </a:extLst>
          </p:cNvPr>
          <p:cNvSpPr txBox="1"/>
          <p:nvPr/>
        </p:nvSpPr>
        <p:spPr>
          <a:xfrm>
            <a:off x="2483721" y="321287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006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90E33-B25A-40FA-A243-F817E62E9EDD}"/>
              </a:ext>
            </a:extLst>
          </p:cNvPr>
          <p:cNvSpPr txBox="1"/>
          <p:nvPr/>
        </p:nvSpPr>
        <p:spPr>
          <a:xfrm>
            <a:off x="3472078" y="3733143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 수행일정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BCD99-A51F-49B5-9D4B-855FACC56428}"/>
              </a:ext>
            </a:extLst>
          </p:cNvPr>
          <p:cNvSpPr txBox="1"/>
          <p:nvPr/>
        </p:nvSpPr>
        <p:spPr>
          <a:xfrm>
            <a:off x="2483721" y="3709980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007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AF1E4-0898-444B-B741-9AB77393002A}"/>
              </a:ext>
            </a:extLst>
          </p:cNvPr>
          <p:cNvSpPr txBox="1"/>
          <p:nvPr/>
        </p:nvSpPr>
        <p:spPr>
          <a:xfrm>
            <a:off x="3472078" y="4230250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필요기술 및 참고문헌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90E78-EE05-4C70-849D-D01B41C32AC6}"/>
              </a:ext>
            </a:extLst>
          </p:cNvPr>
          <p:cNvSpPr txBox="1"/>
          <p:nvPr/>
        </p:nvSpPr>
        <p:spPr>
          <a:xfrm>
            <a:off x="2481894" y="415921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008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2AC04-6033-4956-B579-ED171E5B4A87}"/>
              </a:ext>
            </a:extLst>
          </p:cNvPr>
          <p:cNvSpPr txBox="1"/>
          <p:nvPr/>
        </p:nvSpPr>
        <p:spPr>
          <a:xfrm>
            <a:off x="3472077" y="2256718"/>
            <a:ext cx="30346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DC1BF5-AA16-40E8-B1F5-42423DF2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738" y="1809898"/>
            <a:ext cx="471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000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A8F2E2-064C-49C3-89E2-62ADEDEC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E8F59E-853E-47E6-A384-2EBC77F698A8}"/>
              </a:ext>
            </a:extLst>
          </p:cNvPr>
          <p:cNvSpPr/>
          <p:nvPr/>
        </p:nvSpPr>
        <p:spPr>
          <a:xfrm>
            <a:off x="1129344" y="3628668"/>
            <a:ext cx="720080" cy="167218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4E7031-4AA5-43CC-AAFA-A00F49C93FA0}"/>
              </a:ext>
            </a:extLst>
          </p:cNvPr>
          <p:cNvSpPr/>
          <p:nvPr/>
        </p:nvSpPr>
        <p:spPr>
          <a:xfrm>
            <a:off x="1129344" y="2847534"/>
            <a:ext cx="1152059" cy="167218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40FC56-5BD0-4945-AC04-EA3B31C4B5B0}"/>
              </a:ext>
            </a:extLst>
          </p:cNvPr>
          <p:cNvSpPr/>
          <p:nvPr/>
        </p:nvSpPr>
        <p:spPr>
          <a:xfrm>
            <a:off x="2771800" y="2320104"/>
            <a:ext cx="792088" cy="144016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68092AA-980F-423A-89E4-07BD312CC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63638"/>
            <a:ext cx="8229600" cy="239188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en-US" altLang="ko-KR" sz="27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현재의 광고판 </a:t>
            </a:r>
            <a:r>
              <a:rPr lang="en-US" altLang="ko-KR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정적인 이미지만을 제공</a:t>
            </a:r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똑똑한 광고 필요</a:t>
            </a:r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개인의 특성과 관심사 예측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2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실체화된 모습 제공 </a:t>
            </a:r>
            <a:r>
              <a:rPr lang="en-US" altLang="ko-KR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2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 효과 극대화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 개요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203768" y="457200"/>
            <a:ext cx="6688712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6B3305-F150-4087-A981-8A2D6611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9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03B3A69-6A7F-441D-A31C-0D398AC7429C}"/>
              </a:ext>
            </a:extLst>
          </p:cNvPr>
          <p:cNvSpPr/>
          <p:nvPr/>
        </p:nvSpPr>
        <p:spPr>
          <a:xfrm>
            <a:off x="1691680" y="1995686"/>
            <a:ext cx="792088" cy="18159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DCB411-20D0-4E2B-890E-275D86217750}"/>
              </a:ext>
            </a:extLst>
          </p:cNvPr>
          <p:cNvSpPr/>
          <p:nvPr/>
        </p:nvSpPr>
        <p:spPr>
          <a:xfrm flipV="1">
            <a:off x="1043608" y="2783045"/>
            <a:ext cx="1718814" cy="18159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8CC6D-9B22-404D-9C8B-51D5E98E0D6B}"/>
              </a:ext>
            </a:extLst>
          </p:cNvPr>
          <p:cNvSpPr/>
          <p:nvPr/>
        </p:nvSpPr>
        <p:spPr>
          <a:xfrm>
            <a:off x="1401180" y="4156253"/>
            <a:ext cx="1116124" cy="2160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68092AA-980F-423A-89E4-07BD312CC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79235"/>
            <a:ext cx="8229600" cy="4033612"/>
          </a:xfrm>
        </p:spPr>
        <p:txBody>
          <a:bodyPr>
            <a:normAutofit/>
          </a:bodyPr>
          <a:lstStyle/>
          <a:p>
            <a:pPr lvl="1"/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얼굴 인식을 반영한 광고 제공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개인이 관심을 가질 만한 광고 특정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Digital Twin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사용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생생한 정보 제공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가보지 않고도 경험한 듯한 정보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효과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맞춤형 광고 제공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광고의 효율 극대화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203768" y="457200"/>
            <a:ext cx="6688712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1B9060-5DF5-42DD-A49C-67F3ABF3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22EAE-92E1-4A94-9F9F-39E641CE4FD0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 개요 </a:t>
            </a:r>
          </a:p>
        </p:txBody>
      </p:sp>
    </p:spTree>
    <p:extLst>
      <p:ext uri="{BB962C8B-B14F-4D97-AF65-F5344CB8AC3E}">
        <p14:creationId xmlns:p14="http://schemas.microsoft.com/office/powerpoint/2010/main" val="270240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12A704-CDF0-46FE-B4DB-C201DBAE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2E642D-251E-450A-9DCA-579D3F055FED}"/>
              </a:ext>
            </a:extLst>
          </p:cNvPr>
          <p:cNvCxnSpPr>
            <a:cxnSpLocks/>
          </p:cNvCxnSpPr>
          <p:nvPr/>
        </p:nvCxnSpPr>
        <p:spPr>
          <a:xfrm>
            <a:off x="2627784" y="457200"/>
            <a:ext cx="6264696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53551-7152-4969-B1F7-1D1C1FA3E0E7}"/>
              </a:ext>
            </a:extLst>
          </p:cNvPr>
          <p:cNvSpPr txBox="1"/>
          <p:nvPr/>
        </p:nvSpPr>
        <p:spPr>
          <a:xfrm>
            <a:off x="260566" y="257146"/>
            <a:ext cx="222320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연구 및 사례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157DEC-7AF2-4AA6-9B61-7D7837E7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88713"/>
            <a:ext cx="2133903" cy="2637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4D8AA-B9F5-4EBB-AF88-EEE148D008DC}"/>
              </a:ext>
            </a:extLst>
          </p:cNvPr>
          <p:cNvSpPr txBox="1"/>
          <p:nvPr/>
        </p:nvSpPr>
        <p:spPr>
          <a:xfrm>
            <a:off x="809959" y="398997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페이퍼득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E5511BF-20C3-4DC2-A2BF-29075F7529C9}"/>
              </a:ext>
            </a:extLst>
          </p:cNvPr>
          <p:cNvSpPr/>
          <p:nvPr/>
        </p:nvSpPr>
        <p:spPr>
          <a:xfrm>
            <a:off x="4779111" y="2571750"/>
            <a:ext cx="701545" cy="504020"/>
          </a:xfrm>
          <a:prstGeom prst="rightArrow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DF1B4-F516-4D86-8F02-FE417D4486AE}"/>
              </a:ext>
            </a:extLst>
          </p:cNvPr>
          <p:cNvSpPr txBox="1"/>
          <p:nvPr/>
        </p:nvSpPr>
        <p:spPr>
          <a:xfrm>
            <a:off x="5676161" y="2362095"/>
            <a:ext cx="3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 시스템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광고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효율 극대화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569539-1057-484F-A4E0-C23619AD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50" y="1270800"/>
            <a:ext cx="2007513" cy="2655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E490E1-D22A-45F8-9361-9E201954EE88}"/>
              </a:ext>
            </a:extLst>
          </p:cNvPr>
          <p:cNvSpPr txBox="1"/>
          <p:nvPr/>
        </p:nvSpPr>
        <p:spPr>
          <a:xfrm>
            <a:off x="2385423" y="400066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지하철 스크린도어 광고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72D1E1-CF3E-4995-BBC9-B8F07988CC3B}"/>
              </a:ext>
            </a:extLst>
          </p:cNvPr>
          <p:cNvSpPr/>
          <p:nvPr/>
        </p:nvSpPr>
        <p:spPr>
          <a:xfrm>
            <a:off x="963265" y="2112518"/>
            <a:ext cx="2844316" cy="7806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수동적 제공</a:t>
            </a:r>
          </a:p>
        </p:txBody>
      </p:sp>
    </p:spTree>
    <p:extLst>
      <p:ext uri="{BB962C8B-B14F-4D97-AF65-F5344CB8AC3E}">
        <p14:creationId xmlns:p14="http://schemas.microsoft.com/office/powerpoint/2010/main" val="30332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12A704-CDF0-46FE-B4DB-C201DBAE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2E642D-251E-450A-9DCA-579D3F055FED}"/>
              </a:ext>
            </a:extLst>
          </p:cNvPr>
          <p:cNvCxnSpPr>
            <a:cxnSpLocks/>
          </p:cNvCxnSpPr>
          <p:nvPr/>
        </p:nvCxnSpPr>
        <p:spPr>
          <a:xfrm>
            <a:off x="2843808" y="457201"/>
            <a:ext cx="6048672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53551-7152-4969-B1F7-1D1C1FA3E0E7}"/>
              </a:ext>
            </a:extLst>
          </p:cNvPr>
          <p:cNvSpPr txBox="1"/>
          <p:nvPr/>
        </p:nvSpPr>
        <p:spPr>
          <a:xfrm>
            <a:off x="260566" y="257146"/>
            <a:ext cx="251123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및 해결 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E75A6-5F6F-46EB-9BB7-AB49CE905539}"/>
              </a:ext>
            </a:extLst>
          </p:cNvPr>
          <p:cNvSpPr/>
          <p:nvPr/>
        </p:nvSpPr>
        <p:spPr>
          <a:xfrm>
            <a:off x="844398" y="1869326"/>
            <a:ext cx="2112508" cy="41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93371-0803-4891-8205-869745AFBAF4}"/>
              </a:ext>
            </a:extLst>
          </p:cNvPr>
          <p:cNvSpPr/>
          <p:nvPr/>
        </p:nvSpPr>
        <p:spPr>
          <a:xfrm>
            <a:off x="3596016" y="1869326"/>
            <a:ext cx="2112508" cy="411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DD515-2823-473B-8B92-9694F1608EEB}"/>
              </a:ext>
            </a:extLst>
          </p:cNvPr>
          <p:cNvSpPr/>
          <p:nvPr/>
        </p:nvSpPr>
        <p:spPr>
          <a:xfrm>
            <a:off x="6293860" y="1860558"/>
            <a:ext cx="2112508" cy="411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C550F-78D9-4CC9-A0AE-40754F135F75}"/>
              </a:ext>
            </a:extLst>
          </p:cNvPr>
          <p:cNvSpPr/>
          <p:nvPr/>
        </p:nvSpPr>
        <p:spPr>
          <a:xfrm>
            <a:off x="786664" y="2253227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130787-48DC-40F9-A4F6-E2CCBA74C9E5}"/>
              </a:ext>
            </a:extLst>
          </p:cNvPr>
          <p:cNvSpPr/>
          <p:nvPr/>
        </p:nvSpPr>
        <p:spPr>
          <a:xfrm>
            <a:off x="3568159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특성 판별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특성과 광고를 매핑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광고를 제공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1264D-A430-4078-B305-B4E94B34D8EA}"/>
              </a:ext>
            </a:extLst>
          </p:cNvPr>
          <p:cNvSpPr/>
          <p:nvPr/>
        </p:nvSpPr>
        <p:spPr>
          <a:xfrm>
            <a:off x="6228184" y="229537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관심사에 가까운 광고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효율 증대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957157-837C-487A-8832-9B71749258AE}"/>
              </a:ext>
            </a:extLst>
          </p:cNvPr>
          <p:cNvSpPr/>
          <p:nvPr/>
        </p:nvSpPr>
        <p:spPr>
          <a:xfrm>
            <a:off x="844398" y="4366991"/>
            <a:ext cx="2112508" cy="389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E286F4-952A-4ADD-AFAC-52CFFDEC374C}"/>
              </a:ext>
            </a:extLst>
          </p:cNvPr>
          <p:cNvSpPr/>
          <p:nvPr/>
        </p:nvSpPr>
        <p:spPr>
          <a:xfrm>
            <a:off x="3596016" y="4366991"/>
            <a:ext cx="2112508" cy="389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DB57E-F1BD-431A-BE1B-BA7922CE6A80}"/>
              </a:ext>
            </a:extLst>
          </p:cNvPr>
          <p:cNvSpPr/>
          <p:nvPr/>
        </p:nvSpPr>
        <p:spPr>
          <a:xfrm>
            <a:off x="6293860" y="4366991"/>
            <a:ext cx="2112508" cy="389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3B74F-A0FA-4A11-98B0-2B402879396A}"/>
              </a:ext>
            </a:extLst>
          </p:cNvPr>
          <p:cNvSpPr/>
          <p:nvPr/>
        </p:nvSpPr>
        <p:spPr>
          <a:xfrm>
            <a:off x="2129553" y="1131590"/>
            <a:ext cx="4884893" cy="4323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광고판의 일방적 광고 노출 문제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280827-3F76-4512-95F9-7374BDC1FBD4}"/>
              </a:ext>
            </a:extLst>
          </p:cNvPr>
          <p:cNvSpPr/>
          <p:nvPr/>
        </p:nvSpPr>
        <p:spPr>
          <a:xfrm>
            <a:off x="755576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얼굴인식</a:t>
            </a:r>
            <a:r>
              <a:rPr lang="en-US" altLang="ko-KR" sz="12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 CV)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맞춤 광고 제공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269AADE-2B1C-44EA-B6FA-E5398DD41F17}"/>
              </a:ext>
            </a:extLst>
          </p:cNvPr>
          <p:cNvSpPr/>
          <p:nvPr/>
        </p:nvSpPr>
        <p:spPr>
          <a:xfrm rot="5400000">
            <a:off x="3241679" y="2934706"/>
            <a:ext cx="216024" cy="19621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86F38A9-C474-4B2A-BEBF-7EE623BB5BFA}"/>
              </a:ext>
            </a:extLst>
          </p:cNvPr>
          <p:cNvSpPr/>
          <p:nvPr/>
        </p:nvSpPr>
        <p:spPr>
          <a:xfrm rot="5400000">
            <a:off x="5937323" y="2934706"/>
            <a:ext cx="216024" cy="196214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3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8" grpId="0"/>
      <p:bldP spid="5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12A704-CDF0-46FE-B4DB-C201DBAE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2E642D-251E-450A-9DCA-579D3F055FED}"/>
              </a:ext>
            </a:extLst>
          </p:cNvPr>
          <p:cNvCxnSpPr>
            <a:cxnSpLocks/>
          </p:cNvCxnSpPr>
          <p:nvPr/>
        </p:nvCxnSpPr>
        <p:spPr>
          <a:xfrm>
            <a:off x="2843808" y="457201"/>
            <a:ext cx="6048672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53551-7152-4969-B1F7-1D1C1FA3E0E7}"/>
              </a:ext>
            </a:extLst>
          </p:cNvPr>
          <p:cNvSpPr txBox="1"/>
          <p:nvPr/>
        </p:nvSpPr>
        <p:spPr>
          <a:xfrm>
            <a:off x="260566" y="257146"/>
            <a:ext cx="251123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및 해결 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E75A6-5F6F-46EB-9BB7-AB49CE905539}"/>
              </a:ext>
            </a:extLst>
          </p:cNvPr>
          <p:cNvSpPr/>
          <p:nvPr/>
        </p:nvSpPr>
        <p:spPr>
          <a:xfrm>
            <a:off x="844398" y="1869326"/>
            <a:ext cx="2112508" cy="41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93371-0803-4891-8205-869745AFBAF4}"/>
              </a:ext>
            </a:extLst>
          </p:cNvPr>
          <p:cNvSpPr/>
          <p:nvPr/>
        </p:nvSpPr>
        <p:spPr>
          <a:xfrm>
            <a:off x="3596016" y="1869326"/>
            <a:ext cx="2112508" cy="411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DD515-2823-473B-8B92-9694F1608EEB}"/>
              </a:ext>
            </a:extLst>
          </p:cNvPr>
          <p:cNvSpPr/>
          <p:nvPr/>
        </p:nvSpPr>
        <p:spPr>
          <a:xfrm>
            <a:off x="6293860" y="1860558"/>
            <a:ext cx="2112508" cy="411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C550F-78D9-4CC9-A0AE-40754F135F75}"/>
              </a:ext>
            </a:extLst>
          </p:cNvPr>
          <p:cNvSpPr/>
          <p:nvPr/>
        </p:nvSpPr>
        <p:spPr>
          <a:xfrm>
            <a:off x="786664" y="2253227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130787-48DC-40F9-A4F6-E2CCBA74C9E5}"/>
              </a:ext>
            </a:extLst>
          </p:cNvPr>
          <p:cNvSpPr/>
          <p:nvPr/>
        </p:nvSpPr>
        <p:spPr>
          <a:xfrm>
            <a:off x="3568159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 및 회전 </a:t>
            </a:r>
            <a:b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 트윈 적용 광고</a:t>
            </a:r>
            <a:r>
              <a:rPr lang="en-US" altLang="ko-KR" sz="12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</a:t>
            </a:r>
            <a:r>
              <a:rPr lang="ko-KR" altLang="en-US" sz="1600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다시보기</a:t>
            </a: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QR </a:t>
            </a: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1264D-A430-4078-B305-B4E94B34D8EA}"/>
              </a:ext>
            </a:extLst>
          </p:cNvPr>
          <p:cNvSpPr/>
          <p:nvPr/>
        </p:nvSpPr>
        <p:spPr>
          <a:xfrm>
            <a:off x="6228184" y="229537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정보를 습득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 유도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957157-837C-487A-8832-9B71749258AE}"/>
              </a:ext>
            </a:extLst>
          </p:cNvPr>
          <p:cNvSpPr/>
          <p:nvPr/>
        </p:nvSpPr>
        <p:spPr>
          <a:xfrm>
            <a:off x="844398" y="4366991"/>
            <a:ext cx="2112508" cy="389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E286F4-952A-4ADD-AFAC-52CFFDEC374C}"/>
              </a:ext>
            </a:extLst>
          </p:cNvPr>
          <p:cNvSpPr/>
          <p:nvPr/>
        </p:nvSpPr>
        <p:spPr>
          <a:xfrm>
            <a:off x="3596016" y="4366991"/>
            <a:ext cx="2112508" cy="389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DB57E-F1BD-431A-BE1B-BA7922CE6A80}"/>
              </a:ext>
            </a:extLst>
          </p:cNvPr>
          <p:cNvSpPr/>
          <p:nvPr/>
        </p:nvSpPr>
        <p:spPr>
          <a:xfrm>
            <a:off x="6293860" y="4366991"/>
            <a:ext cx="2112508" cy="389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3B74F-A0FA-4A11-98B0-2B402879396A}"/>
              </a:ext>
            </a:extLst>
          </p:cNvPr>
          <p:cNvSpPr/>
          <p:nvPr/>
        </p:nvSpPr>
        <p:spPr>
          <a:xfrm>
            <a:off x="1352554" y="1131590"/>
            <a:ext cx="6438892" cy="4323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광고판의 사용자와의 인터랙션 부재 문제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280827-3F76-4512-95F9-7374BDC1FBD4}"/>
              </a:ext>
            </a:extLst>
          </p:cNvPr>
          <p:cNvSpPr/>
          <p:nvPr/>
        </p:nvSpPr>
        <p:spPr>
          <a:xfrm>
            <a:off x="755576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사용자와의 인터랙션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확인 가능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269AADE-2B1C-44EA-B6FA-E5398DD41F17}"/>
              </a:ext>
            </a:extLst>
          </p:cNvPr>
          <p:cNvSpPr/>
          <p:nvPr/>
        </p:nvSpPr>
        <p:spPr>
          <a:xfrm rot="5400000">
            <a:off x="3241679" y="2934706"/>
            <a:ext cx="216024" cy="19621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86F38A9-C474-4B2A-BEBF-7EE623BB5BFA}"/>
              </a:ext>
            </a:extLst>
          </p:cNvPr>
          <p:cNvSpPr/>
          <p:nvPr/>
        </p:nvSpPr>
        <p:spPr>
          <a:xfrm rot="5400000">
            <a:off x="5937323" y="2934706"/>
            <a:ext cx="216024" cy="196214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8" grpId="0"/>
      <p:bldP spid="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12A704-CDF0-46FE-B4DB-C201DBAE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2E642D-251E-450A-9DCA-579D3F055FED}"/>
              </a:ext>
            </a:extLst>
          </p:cNvPr>
          <p:cNvCxnSpPr>
            <a:cxnSpLocks/>
          </p:cNvCxnSpPr>
          <p:nvPr/>
        </p:nvCxnSpPr>
        <p:spPr>
          <a:xfrm>
            <a:off x="2843808" y="457201"/>
            <a:ext cx="6048672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53551-7152-4969-B1F7-1D1C1FA3E0E7}"/>
              </a:ext>
            </a:extLst>
          </p:cNvPr>
          <p:cNvSpPr txBox="1"/>
          <p:nvPr/>
        </p:nvSpPr>
        <p:spPr>
          <a:xfrm>
            <a:off x="260566" y="257146"/>
            <a:ext cx="251123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및 해결 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E75A6-5F6F-46EB-9BB7-AB49CE905539}"/>
              </a:ext>
            </a:extLst>
          </p:cNvPr>
          <p:cNvSpPr/>
          <p:nvPr/>
        </p:nvSpPr>
        <p:spPr>
          <a:xfrm>
            <a:off x="844398" y="1869326"/>
            <a:ext cx="2112508" cy="41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93371-0803-4891-8205-869745AFBAF4}"/>
              </a:ext>
            </a:extLst>
          </p:cNvPr>
          <p:cNvSpPr/>
          <p:nvPr/>
        </p:nvSpPr>
        <p:spPr>
          <a:xfrm>
            <a:off x="3596016" y="1869326"/>
            <a:ext cx="2112508" cy="411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DD515-2823-473B-8B92-9694F1608EEB}"/>
              </a:ext>
            </a:extLst>
          </p:cNvPr>
          <p:cNvSpPr/>
          <p:nvPr/>
        </p:nvSpPr>
        <p:spPr>
          <a:xfrm>
            <a:off x="6293860" y="1860558"/>
            <a:ext cx="2112508" cy="411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C550F-78D9-4CC9-A0AE-40754F135F75}"/>
              </a:ext>
            </a:extLst>
          </p:cNvPr>
          <p:cNvSpPr/>
          <p:nvPr/>
        </p:nvSpPr>
        <p:spPr>
          <a:xfrm>
            <a:off x="786664" y="2253227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130787-48DC-40F9-A4F6-E2CCBA74C9E5}"/>
              </a:ext>
            </a:extLst>
          </p:cNvPr>
          <p:cNvSpPr/>
          <p:nvPr/>
        </p:nvSpPr>
        <p:spPr>
          <a:xfrm>
            <a:off x="3568159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터치 횟수 통계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QR </a:t>
            </a: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링크 로그파일 통계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1264D-A430-4078-B305-B4E94B34D8EA}"/>
              </a:ext>
            </a:extLst>
          </p:cNvPr>
          <p:cNvSpPr/>
          <p:nvPr/>
        </p:nvSpPr>
        <p:spPr>
          <a:xfrm>
            <a:off x="6228184" y="229537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광고에 대한 피드백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957157-837C-487A-8832-9B71749258AE}"/>
              </a:ext>
            </a:extLst>
          </p:cNvPr>
          <p:cNvSpPr/>
          <p:nvPr/>
        </p:nvSpPr>
        <p:spPr>
          <a:xfrm>
            <a:off x="844398" y="4366991"/>
            <a:ext cx="2112508" cy="389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E286F4-952A-4ADD-AFAC-52CFFDEC374C}"/>
              </a:ext>
            </a:extLst>
          </p:cNvPr>
          <p:cNvSpPr/>
          <p:nvPr/>
        </p:nvSpPr>
        <p:spPr>
          <a:xfrm>
            <a:off x="3596016" y="4366991"/>
            <a:ext cx="2112508" cy="389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DB57E-F1BD-431A-BE1B-BA7922CE6A80}"/>
              </a:ext>
            </a:extLst>
          </p:cNvPr>
          <p:cNvSpPr/>
          <p:nvPr/>
        </p:nvSpPr>
        <p:spPr>
          <a:xfrm>
            <a:off x="6293860" y="4366991"/>
            <a:ext cx="2112508" cy="389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3B74F-A0FA-4A11-98B0-2B402879396A}"/>
              </a:ext>
            </a:extLst>
          </p:cNvPr>
          <p:cNvSpPr/>
          <p:nvPr/>
        </p:nvSpPr>
        <p:spPr>
          <a:xfrm>
            <a:off x="1547664" y="1131267"/>
            <a:ext cx="6048672" cy="4323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광고판의 사용자의 관심도 측정 불가 문제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280827-3F76-4512-95F9-7374BDC1FBD4}"/>
              </a:ext>
            </a:extLst>
          </p:cNvPr>
          <p:cNvSpPr/>
          <p:nvPr/>
        </p:nvSpPr>
        <p:spPr>
          <a:xfrm>
            <a:off x="755576" y="2367386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관심의 정도 분석</a:t>
            </a:r>
            <a:b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 결과를 수치화</a:t>
            </a:r>
            <a: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58270" indent="-158270" latinLnBrk="0">
              <a:lnSpc>
                <a:spcPct val="150000"/>
              </a:lnSpc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QR </a:t>
            </a: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인식 횟수 분석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269AADE-2B1C-44EA-B6FA-E5398DD41F17}"/>
              </a:ext>
            </a:extLst>
          </p:cNvPr>
          <p:cNvSpPr/>
          <p:nvPr/>
        </p:nvSpPr>
        <p:spPr>
          <a:xfrm rot="5400000">
            <a:off x="3241679" y="2934706"/>
            <a:ext cx="216024" cy="19621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86F38A9-C474-4B2A-BEBF-7EE623BB5BFA}"/>
              </a:ext>
            </a:extLst>
          </p:cNvPr>
          <p:cNvSpPr/>
          <p:nvPr/>
        </p:nvSpPr>
        <p:spPr>
          <a:xfrm rot="5400000">
            <a:off x="5937323" y="2934706"/>
            <a:ext cx="216024" cy="196214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02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8" grpId="0"/>
      <p:bldP spid="5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BC15374-11A3-45F5-9CAC-0997D07C5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57" y="2710140"/>
            <a:ext cx="1564940" cy="1394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50B96-B98A-48DA-A189-00DFCAD2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3225656"/>
            <a:ext cx="792088" cy="7992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0FB881-F3F0-4EAC-B4BC-BA73BD890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72" y="2030251"/>
            <a:ext cx="1043714" cy="6490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6D2C7D-0AE9-4204-A0FB-3884A7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700" y="917132"/>
            <a:ext cx="887617" cy="1069567"/>
          </a:xfrm>
          <a:prstGeom prst="rect">
            <a:avLst/>
          </a:prstGeom>
        </p:spPr>
      </p:pic>
      <p:pic>
        <p:nvPicPr>
          <p:cNvPr id="13" name="Picture 2" descr="C:\Users\Admin\Downloads\noun_15531_cc.png">
            <a:extLst>
              <a:ext uri="{FF2B5EF4-FFF2-40B4-BE49-F238E27FC236}">
                <a16:creationId xmlns:a16="http://schemas.microsoft.com/office/drawing/2014/main" id="{79801391-2ED3-41EA-9DAE-AFE826B9F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0"/>
          <a:stretch/>
        </p:blipFill>
        <p:spPr bwMode="auto">
          <a:xfrm>
            <a:off x="6501466" y="932940"/>
            <a:ext cx="1045365" cy="96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B51E0C-994F-4BB2-A104-B5D1482BFD75}"/>
              </a:ext>
            </a:extLst>
          </p:cNvPr>
          <p:cNvCxnSpPr>
            <a:cxnSpLocks/>
          </p:cNvCxnSpPr>
          <p:nvPr/>
        </p:nvCxnSpPr>
        <p:spPr>
          <a:xfrm flipV="1">
            <a:off x="3208880" y="1717012"/>
            <a:ext cx="681628" cy="4341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DB6D6D-418B-4E46-B36E-E10ECECF0CD8}"/>
              </a:ext>
            </a:extLst>
          </p:cNvPr>
          <p:cNvSpPr txBox="1"/>
          <p:nvPr/>
        </p:nvSpPr>
        <p:spPr>
          <a:xfrm rot="19576694">
            <a:off x="2529316" y="1368303"/>
            <a:ext cx="14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전송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D6784A-0661-47BE-B2E9-472189271C9F}"/>
              </a:ext>
            </a:extLst>
          </p:cNvPr>
          <p:cNvCxnSpPr>
            <a:cxnSpLocks/>
          </p:cNvCxnSpPr>
          <p:nvPr/>
        </p:nvCxnSpPr>
        <p:spPr>
          <a:xfrm flipH="1">
            <a:off x="1230295" y="2606459"/>
            <a:ext cx="894140" cy="5494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396F98-6A3D-470D-A897-FF2080CD9B3D}"/>
              </a:ext>
            </a:extLst>
          </p:cNvPr>
          <p:cNvSpPr txBox="1"/>
          <p:nvPr/>
        </p:nvSpPr>
        <p:spPr>
          <a:xfrm rot="19688645">
            <a:off x="849061" y="2420355"/>
            <a:ext cx="127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31A425-A273-46A4-8C55-A162B509940F}"/>
              </a:ext>
            </a:extLst>
          </p:cNvPr>
          <p:cNvCxnSpPr>
            <a:cxnSpLocks/>
          </p:cNvCxnSpPr>
          <p:nvPr/>
        </p:nvCxnSpPr>
        <p:spPr>
          <a:xfrm>
            <a:off x="5245634" y="1697551"/>
            <a:ext cx="80567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358B126-10A3-425A-B481-62EBBC6174FF}"/>
              </a:ext>
            </a:extLst>
          </p:cNvPr>
          <p:cNvCxnSpPr>
            <a:cxnSpLocks/>
          </p:cNvCxnSpPr>
          <p:nvPr/>
        </p:nvCxnSpPr>
        <p:spPr>
          <a:xfrm flipH="1">
            <a:off x="5245634" y="1146110"/>
            <a:ext cx="80567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9035FF-5AC6-4476-9DF9-54D7A7D4BA75}"/>
              </a:ext>
            </a:extLst>
          </p:cNvPr>
          <p:cNvSpPr txBox="1"/>
          <p:nvPr/>
        </p:nvSpPr>
        <p:spPr>
          <a:xfrm>
            <a:off x="5085040" y="638205"/>
            <a:ext cx="129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전송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E984EA-90B5-4568-BA4B-B80EFBD062B0}"/>
              </a:ext>
            </a:extLst>
          </p:cNvPr>
          <p:cNvSpPr txBox="1"/>
          <p:nvPr/>
        </p:nvSpPr>
        <p:spPr>
          <a:xfrm>
            <a:off x="5085040" y="1227226"/>
            <a:ext cx="129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요청 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670185E-CB60-4378-9027-085D98A07CFB}"/>
              </a:ext>
            </a:extLst>
          </p:cNvPr>
          <p:cNvSpPr/>
          <p:nvPr/>
        </p:nvSpPr>
        <p:spPr>
          <a:xfrm>
            <a:off x="395536" y="4020849"/>
            <a:ext cx="7632848" cy="369332"/>
          </a:xfrm>
          <a:prstGeom prst="rightArrow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AC0512-71D2-4E4C-8DE1-1C0C7EA022FD}"/>
              </a:ext>
            </a:extLst>
          </p:cNvPr>
          <p:cNvSpPr txBox="1"/>
          <p:nvPr/>
        </p:nvSpPr>
        <p:spPr>
          <a:xfrm>
            <a:off x="4987141" y="1969808"/>
            <a:ext cx="78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전송 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0BB2B8B-1F1C-454C-A8FD-1F9D26A1D799}"/>
              </a:ext>
            </a:extLst>
          </p:cNvPr>
          <p:cNvCxnSpPr>
            <a:cxnSpLocks/>
          </p:cNvCxnSpPr>
          <p:nvPr/>
        </p:nvCxnSpPr>
        <p:spPr>
          <a:xfrm>
            <a:off x="4682203" y="2006248"/>
            <a:ext cx="609877" cy="5655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EF0B28E-7741-4F57-A7B1-78F66BA5E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174" y="2766103"/>
            <a:ext cx="1403506" cy="107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E6C31-C003-46E8-B08F-7C412A80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D8591B-0AA6-4481-B0BB-63DC274B4556}"/>
              </a:ext>
            </a:extLst>
          </p:cNvPr>
          <p:cNvCxnSpPr>
            <a:cxnSpLocks/>
          </p:cNvCxnSpPr>
          <p:nvPr/>
        </p:nvCxnSpPr>
        <p:spPr>
          <a:xfrm>
            <a:off x="2411760" y="457200"/>
            <a:ext cx="6480720" cy="0"/>
          </a:xfrm>
          <a:prstGeom prst="line">
            <a:avLst/>
          </a:prstGeom>
          <a:ln>
            <a:solidFill>
              <a:schemeClr val="accent5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3DCE4A-42AA-44E0-B5A8-C5CE27FFBC70}"/>
              </a:ext>
            </a:extLst>
          </p:cNvPr>
          <p:cNvSpPr txBox="1"/>
          <p:nvPr/>
        </p:nvSpPr>
        <p:spPr>
          <a:xfrm>
            <a:off x="260566" y="257146"/>
            <a:ext cx="20843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시나리오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9DD1F3E-96A5-4D4D-BD28-D22B5CCF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81" y="474597"/>
            <a:ext cx="4873515" cy="43424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66F255E-7F65-4BFF-8201-75FFA717B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4594" y="642905"/>
            <a:ext cx="4409966" cy="3377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9B42B2-0B0E-4F28-9918-B89DEB4CC4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2865" y="568494"/>
            <a:ext cx="4648127" cy="3547331"/>
          </a:xfrm>
          <a:prstGeom prst="rect">
            <a:avLst/>
          </a:prstGeom>
        </p:spPr>
      </p:pic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EE1DA63-983D-47DD-BE94-57C497D954F4}"/>
              </a:ext>
            </a:extLst>
          </p:cNvPr>
          <p:cNvSpPr/>
          <p:nvPr/>
        </p:nvSpPr>
        <p:spPr>
          <a:xfrm rot="16200000">
            <a:off x="6020566" y="3611279"/>
            <a:ext cx="415509" cy="415212"/>
          </a:xfrm>
          <a:prstGeom prst="actionButtonRetur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B389F1-B115-463E-BD72-5A23739613ED}"/>
              </a:ext>
            </a:extLst>
          </p:cNvPr>
          <p:cNvSpPr/>
          <p:nvPr/>
        </p:nvSpPr>
        <p:spPr>
          <a:xfrm>
            <a:off x="6059588" y="3639785"/>
            <a:ext cx="325155" cy="364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F4B89-6A0C-417A-94F8-D27847B22E76}"/>
              </a:ext>
            </a:extLst>
          </p:cNvPr>
          <p:cNvSpPr txBox="1"/>
          <p:nvPr/>
        </p:nvSpPr>
        <p:spPr>
          <a:xfrm>
            <a:off x="3411274" y="4338311"/>
            <a:ext cx="282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트윈을 활용한 광고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DFAB6C-0147-446F-94EA-57CCC789E869}"/>
              </a:ext>
            </a:extLst>
          </p:cNvPr>
          <p:cNvSpPr txBox="1"/>
          <p:nvPr/>
        </p:nvSpPr>
        <p:spPr>
          <a:xfrm>
            <a:off x="7250606" y="2417010"/>
            <a:ext cx="14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 및 회전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1E0C7-DAD0-4CAC-BFCD-084306F0F6A8}"/>
              </a:ext>
            </a:extLst>
          </p:cNvPr>
          <p:cNvSpPr txBox="1"/>
          <p:nvPr/>
        </p:nvSpPr>
        <p:spPr>
          <a:xfrm>
            <a:off x="7245616" y="2753638"/>
            <a:ext cx="14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보기</a:t>
            </a: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4C5D0F0F-F5B4-4419-BCAA-9475A2AE8233}"/>
              </a:ext>
            </a:extLst>
          </p:cNvPr>
          <p:cNvSpPr/>
          <p:nvPr/>
        </p:nvSpPr>
        <p:spPr>
          <a:xfrm>
            <a:off x="6020714" y="3587461"/>
            <a:ext cx="432048" cy="459548"/>
          </a:xfrm>
          <a:prstGeom prst="mathPlus">
            <a:avLst/>
          </a:prstGeom>
          <a:solidFill>
            <a:srgbClr val="999999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실행 단추: 돌아가기 2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B30B567-D559-48FD-BAC8-6564B7346BFC}"/>
              </a:ext>
            </a:extLst>
          </p:cNvPr>
          <p:cNvSpPr/>
          <p:nvPr/>
        </p:nvSpPr>
        <p:spPr>
          <a:xfrm rot="16200000">
            <a:off x="6491488" y="3611278"/>
            <a:ext cx="415509" cy="415212"/>
          </a:xfrm>
          <a:prstGeom prst="actionButtonRetur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8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44132 -0.004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66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26" grpId="0"/>
      <p:bldP spid="27" grpId="0"/>
      <p:bldP spid="41" grpId="0"/>
      <p:bldP spid="3" grpId="0" animBg="1"/>
      <p:bldP spid="9" grpId="0" animBg="1"/>
      <p:bldP spid="31" grpId="0"/>
      <p:bldP spid="37" grpId="0"/>
      <p:bldP spid="38" grpId="0"/>
      <p:bldP spid="7" grpId="0" animBg="1"/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736</Words>
  <Application>Microsoft Office PowerPoint</Application>
  <PresentationFormat>화면 슬라이드 쇼(16:9)</PresentationFormat>
  <Paragraphs>216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ExtraBold</vt:lpstr>
      <vt:lpstr>Wingdings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 </cp:lastModifiedBy>
  <cp:revision>92</cp:revision>
  <dcterms:created xsi:type="dcterms:W3CDTF">2006-10-05T04:04:58Z</dcterms:created>
  <dcterms:modified xsi:type="dcterms:W3CDTF">2019-12-22T09:51:31Z</dcterms:modified>
</cp:coreProperties>
</file>